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90" r:id="rId3"/>
    <p:sldId id="257" r:id="rId5"/>
    <p:sldId id="265" r:id="rId6"/>
    <p:sldId id="266" r:id="rId7"/>
    <p:sldId id="544" r:id="rId8"/>
    <p:sldId id="545" r:id="rId9"/>
    <p:sldId id="546" r:id="rId10"/>
    <p:sldId id="547" r:id="rId11"/>
    <p:sldId id="548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40" r:id="rId27"/>
    <p:sldId id="542" r:id="rId28"/>
    <p:sldId id="563" r:id="rId29"/>
    <p:sldId id="564" r:id="rId30"/>
    <p:sldId id="565" r:id="rId31"/>
    <p:sldId id="566" r:id="rId32"/>
    <p:sldId id="567" r:id="rId33"/>
    <p:sldId id="568" r:id="rId34"/>
    <p:sldId id="569" r:id="rId35"/>
    <p:sldId id="570" r:id="rId36"/>
    <p:sldId id="571" r:id="rId37"/>
    <p:sldId id="572" r:id="rId38"/>
    <p:sldId id="573" r:id="rId39"/>
    <p:sldId id="574" r:id="rId40"/>
    <p:sldId id="575" r:id="rId41"/>
    <p:sldId id="576" r:id="rId42"/>
    <p:sldId id="584" r:id="rId43"/>
    <p:sldId id="577" r:id="rId44"/>
    <p:sldId id="578" r:id="rId45"/>
    <p:sldId id="579" r:id="rId46"/>
    <p:sldId id="580" r:id="rId47"/>
    <p:sldId id="263" r:id="rId4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A81"/>
    <a:srgbClr val="3E6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44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DDD45-7DB6-4951-B7E3-14C124815B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B37BC-AB26-41AB-B4E6-28D3A3ABA68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B37BC-AB26-41AB-B4E6-28D3A3ABA6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4.png"/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花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60000">
            <a:off x="9475470" y="4395470"/>
            <a:ext cx="3404235" cy="3443605"/>
          </a:xfrm>
          <a:prstGeom prst="rect">
            <a:avLst/>
          </a:prstGeom>
        </p:spPr>
      </p:pic>
      <p:pic>
        <p:nvPicPr>
          <p:cNvPr id="6" name="图片 5" descr="花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60000" flipH="1" flipV="1">
            <a:off x="-682625" y="-995045"/>
            <a:ext cx="3404235" cy="34436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86635" y="1750060"/>
            <a:ext cx="3403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    </a:t>
            </a:r>
            <a:r>
              <a:rPr lang="zh-CN" altLang="en-US" sz="5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动画影视</a:t>
            </a:r>
            <a:endParaRPr lang="zh-CN" altLang="en-US" sz="5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algn="ctr"/>
            <a:r>
              <a:rPr lang="en-US" altLang="zh-CN" sz="4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       </a:t>
            </a:r>
            <a:endParaRPr lang="zh-CN" altLang="en-US" sz="36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74005" y="2750185"/>
            <a:ext cx="2188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赏析</a:t>
            </a:r>
            <a:endParaRPr lang="zh-CN" altLang="en-US" sz="54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6276340" y="956310"/>
            <a:ext cx="564515" cy="469900"/>
          </a:xfrm>
          <a:prstGeom prst="line">
            <a:avLst/>
          </a:prstGeom>
          <a:ln>
            <a:solidFill>
              <a:srgbClr val="65AA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795135" y="827405"/>
            <a:ext cx="490220" cy="922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主讲</a:t>
            </a:r>
            <a:endParaRPr lang="zh-CN" altLang="en-US" sz="20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79185" y="1184910"/>
            <a:ext cx="1106170" cy="889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 周璇</a:t>
            </a:r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algn="ctr"/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515485" y="1360805"/>
            <a:ext cx="3220085" cy="2664460"/>
            <a:chOff x="6015" y="2603"/>
            <a:chExt cx="5071" cy="4196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6342" y="2884"/>
              <a:ext cx="4418" cy="3658"/>
            </a:xfrm>
            <a:prstGeom prst="line">
              <a:avLst/>
            </a:prstGeom>
            <a:ln>
              <a:solidFill>
                <a:srgbClr val="65AA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0898" y="2603"/>
              <a:ext cx="189" cy="189"/>
            </a:xfrm>
            <a:prstGeom prst="ellipse">
              <a:avLst/>
            </a:prstGeom>
            <a:solidFill>
              <a:srgbClr val="65A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5A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985000" y="3862070"/>
            <a:ext cx="459740" cy="25406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数字媒体艺术设计专业</a:t>
            </a:r>
            <a:endParaRPr lang="zh-CN" altLang="en-US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40450" y="5340985"/>
            <a:ext cx="564515" cy="469900"/>
          </a:xfrm>
          <a:prstGeom prst="line">
            <a:avLst/>
          </a:prstGeom>
          <a:ln>
            <a:solidFill>
              <a:srgbClr val="65AA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591425" y="3448050"/>
            <a:ext cx="398145" cy="3141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sz="14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广东科学技术职业学院</a:t>
            </a:r>
            <a:r>
              <a:rPr lang="zh-CN" sz="14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艺术设计学院</a:t>
            </a:r>
            <a:endParaRPr lang="zh-CN" sz="14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24" name="图片 23" descr="蝴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0" y="3905885"/>
            <a:ext cx="1156335" cy="1047750"/>
          </a:xfrm>
          <a:prstGeom prst="rect">
            <a:avLst/>
          </a:prstGeom>
        </p:spPr>
      </p:pic>
      <p:pic>
        <p:nvPicPr>
          <p:cNvPr id="25" name="图片 24" descr="小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12025" y="475615"/>
            <a:ext cx="823595" cy="99250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104130" y="2587625"/>
            <a:ext cx="523875" cy="539750"/>
          </a:xfrm>
          <a:prstGeom prst="ellipse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品</a:t>
            </a:r>
            <a:endParaRPr lang="zh-CN" altLang="en-US" sz="32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515485" y="2587625"/>
            <a:ext cx="523875" cy="539750"/>
          </a:xfrm>
          <a:prstGeom prst="ellipse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作</a:t>
            </a:r>
            <a:endParaRPr lang="zh-CN" altLang="en-US" sz="32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9" grpId="0"/>
      <p:bldP spid="11" grpId="0"/>
      <p:bldP spid="15" grpId="0"/>
      <p:bldP spid="16" grpId="0"/>
      <p:bldP spid="21" grpId="0"/>
      <p:bldP spid="21" grpId="1"/>
      <p:bldP spid="23" grpId="0"/>
      <p:bldP spid="12" grpId="0" animBg="1"/>
      <p:bldP spid="12" grpId="1" bldLvl="0" animBg="1"/>
      <p:bldP spid="2" grpId="0" animBg="1"/>
      <p:bldP spid="2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141095"/>
            <a:ext cx="984948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类型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日本动画片的表现题材几乎是没有忌讳的，凡是一般电影所能表现的几乎在动画片中都有所表现。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&lt;2&gt;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悬念推理片：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《柯南》《名侦探福尔摩斯》《金田一少年事件簿》《真夜中之侦探》《最后的吸血鬼》《人鱼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之森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047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060" y="2922905"/>
            <a:ext cx="2297430" cy="3289300"/>
          </a:xfrm>
          <a:prstGeom prst="rect">
            <a:avLst/>
          </a:prstGeom>
        </p:spPr>
      </p:pic>
      <p:pic>
        <p:nvPicPr>
          <p:cNvPr id="5" name="图片 4" descr="QQ图片202111211046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405" y="2922905"/>
            <a:ext cx="2527300" cy="3289935"/>
          </a:xfrm>
          <a:prstGeom prst="rect">
            <a:avLst/>
          </a:prstGeom>
        </p:spPr>
      </p:pic>
      <p:pic>
        <p:nvPicPr>
          <p:cNvPr id="6" name="图片 5" descr="QQ图片20211121104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965" y="2922905"/>
            <a:ext cx="2340610" cy="3289935"/>
          </a:xfrm>
          <a:prstGeom prst="rect">
            <a:avLst/>
          </a:prstGeom>
        </p:spPr>
      </p:pic>
      <p:pic>
        <p:nvPicPr>
          <p:cNvPr id="7" name="图片 6" descr="QQ图片202111211043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40" y="2922905"/>
            <a:ext cx="2322195" cy="3289300"/>
          </a:xfrm>
          <a:prstGeom prst="rect">
            <a:avLst/>
          </a:prstGeom>
        </p:spPr>
      </p:pic>
      <p:pic>
        <p:nvPicPr>
          <p:cNvPr id="8" name="图片 7" descr="QQ图片202111211042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95" y="4832350"/>
            <a:ext cx="1798955" cy="1379855"/>
          </a:xfrm>
          <a:prstGeom prst="rect">
            <a:avLst/>
          </a:prstGeom>
        </p:spPr>
      </p:pic>
      <p:pic>
        <p:nvPicPr>
          <p:cNvPr id="9" name="图片 8" descr="QQ图片202111211042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" y="2922905"/>
            <a:ext cx="1814195" cy="1814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055370"/>
            <a:ext cx="98494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类型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日本动画片的表现题材几乎是没有忌讳的，凡是一般电影所能表现的几乎在动画片中都有所表现。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&lt;3&gt;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动作片：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日本动画片中大量出现了以表现动作为主的影片。不过同非动画的动作影片相比，动画影片更为强调剧情的作用，动作性相对较弱。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《暗夜伤追人》《天国之门》《灌篮高手》《足球小将》《头文字D》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07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3028950"/>
            <a:ext cx="2366645" cy="1750695"/>
          </a:xfrm>
          <a:prstGeom prst="rect">
            <a:avLst/>
          </a:prstGeom>
        </p:spPr>
      </p:pic>
      <p:pic>
        <p:nvPicPr>
          <p:cNvPr id="6" name="图片 5" descr="QQ图片202111211020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25" y="4844415"/>
            <a:ext cx="3028315" cy="1609090"/>
          </a:xfrm>
          <a:prstGeom prst="rect">
            <a:avLst/>
          </a:prstGeom>
        </p:spPr>
      </p:pic>
      <p:pic>
        <p:nvPicPr>
          <p:cNvPr id="5" name="图片 4" descr="QQ图片202111211110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5" y="4844415"/>
            <a:ext cx="2856865" cy="1609090"/>
          </a:xfrm>
          <a:prstGeom prst="rect">
            <a:avLst/>
          </a:prstGeom>
        </p:spPr>
      </p:pic>
      <p:pic>
        <p:nvPicPr>
          <p:cNvPr id="7" name="图片 6" descr="QQ图片202111211109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275" y="3028950"/>
            <a:ext cx="2566035" cy="3425190"/>
          </a:xfrm>
          <a:prstGeom prst="rect">
            <a:avLst/>
          </a:prstGeom>
        </p:spPr>
      </p:pic>
      <p:pic>
        <p:nvPicPr>
          <p:cNvPr id="8" name="图片 7" descr="QQ图片202111211109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875" y="3028950"/>
            <a:ext cx="2971165" cy="175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068705"/>
            <a:ext cx="98494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类型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日本动画片的表现题材几乎是没有忌讳的，凡是一般电影所能表现的几乎在动画片中都有所表现。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&lt;4&gt;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科幻与魔幻：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这一类动画片在日本动画片中数量巨大，而且有时往往不能分清科幻和魔幻的界限。《新世纪福音战士》《超时空要塞》《银河铁道999》《机动战士高达》《青之6号》《我的女神》《天地无用》《乱马1/2》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17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020" y="3055620"/>
            <a:ext cx="2914650" cy="1647825"/>
          </a:xfrm>
          <a:prstGeom prst="rect">
            <a:avLst/>
          </a:prstGeom>
        </p:spPr>
      </p:pic>
      <p:pic>
        <p:nvPicPr>
          <p:cNvPr id="5" name="图片 4" descr="QQ图片202111211116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3055620"/>
            <a:ext cx="1860550" cy="1651000"/>
          </a:xfrm>
          <a:prstGeom prst="rect">
            <a:avLst/>
          </a:prstGeom>
        </p:spPr>
      </p:pic>
      <p:pic>
        <p:nvPicPr>
          <p:cNvPr id="6" name="图片 5" descr="QQ图片202111211115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085" y="3055620"/>
            <a:ext cx="2522855" cy="1655445"/>
          </a:xfrm>
          <a:prstGeom prst="rect">
            <a:avLst/>
          </a:prstGeom>
        </p:spPr>
      </p:pic>
      <p:pic>
        <p:nvPicPr>
          <p:cNvPr id="7" name="图片 6" descr="QQ图片202111211114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915" y="3055620"/>
            <a:ext cx="2668905" cy="1655445"/>
          </a:xfrm>
          <a:prstGeom prst="rect">
            <a:avLst/>
          </a:prstGeom>
        </p:spPr>
      </p:pic>
      <p:pic>
        <p:nvPicPr>
          <p:cNvPr id="8" name="图片 7" descr="QQ图片202111211122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965" y="4787900"/>
            <a:ext cx="1708150" cy="1635760"/>
          </a:xfrm>
          <a:prstGeom prst="rect">
            <a:avLst/>
          </a:prstGeom>
        </p:spPr>
      </p:pic>
      <p:pic>
        <p:nvPicPr>
          <p:cNvPr id="9" name="图片 8" descr="QQ图片20211121112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25" y="4787900"/>
            <a:ext cx="1847850" cy="1636395"/>
          </a:xfrm>
          <a:prstGeom prst="rect">
            <a:avLst/>
          </a:prstGeom>
        </p:spPr>
      </p:pic>
      <p:pic>
        <p:nvPicPr>
          <p:cNvPr id="10" name="图片 9" descr="QQ图片202111211121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640" y="4787900"/>
            <a:ext cx="2258695" cy="1637030"/>
          </a:xfrm>
          <a:prstGeom prst="rect">
            <a:avLst/>
          </a:prstGeom>
        </p:spPr>
      </p:pic>
      <p:pic>
        <p:nvPicPr>
          <p:cNvPr id="11" name="图片 10" descr="QQ图片202111211120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865" y="4787900"/>
            <a:ext cx="167703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9840"/>
            <a:ext cx="989330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个性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日本拥有了一批个性相异的导演和编剧，并具有相当的知名度和票房号召力，如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手冢治虫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宫崎骏、大友克洋、青山冈昌等。日本动画的个性化同时也与分众化、类型化有着直接的关系，受众群体被细分了，影片题材被细分了，也就意味着作品的个性和风格的细分，不同的风格和样式面对不同的观众群体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26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530" y="3176270"/>
            <a:ext cx="2858135" cy="2849880"/>
          </a:xfrm>
          <a:prstGeom prst="rect">
            <a:avLst/>
          </a:prstGeom>
        </p:spPr>
      </p:pic>
      <p:pic>
        <p:nvPicPr>
          <p:cNvPr id="5" name="图片 4" descr="QQ图片202111211125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60" y="3176270"/>
            <a:ext cx="2134870" cy="2833370"/>
          </a:xfrm>
          <a:prstGeom prst="rect">
            <a:avLst/>
          </a:prstGeom>
        </p:spPr>
      </p:pic>
      <p:pic>
        <p:nvPicPr>
          <p:cNvPr id="6" name="图片 5" descr="QQ图片20211121112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0" y="3175000"/>
            <a:ext cx="2052955" cy="2834005"/>
          </a:xfrm>
          <a:prstGeom prst="rect">
            <a:avLst/>
          </a:prstGeom>
        </p:spPr>
      </p:pic>
      <p:pic>
        <p:nvPicPr>
          <p:cNvPr id="7" name="图片 6" descr="QQ图片202111211124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" y="3175000"/>
            <a:ext cx="4248785" cy="283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9840"/>
            <a:ext cx="98933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日本动画大师手冢治虫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：“日本动漫之父”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29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2392680"/>
            <a:ext cx="6385560" cy="3143250"/>
          </a:xfrm>
          <a:prstGeom prst="rect">
            <a:avLst/>
          </a:prstGeom>
        </p:spPr>
      </p:pic>
      <p:pic>
        <p:nvPicPr>
          <p:cNvPr id="5" name="图片 4" descr="QQ图片202111211129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60" y="2392680"/>
            <a:ext cx="4126865" cy="3143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9840"/>
            <a:ext cx="98933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手冢治虫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在动画方面的成就主要表现在以下几个方面。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1、题材多样性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童话：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《森林大帝》《森林的传说》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3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2620010"/>
            <a:ext cx="7981950" cy="347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9445" y="1259840"/>
            <a:ext cx="849947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手冢治虫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在动画方面的成就主要表现在以下几个方面。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1、题材多样性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科学幻想：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《铁臂阿童木》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3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795" y="2514600"/>
            <a:ext cx="5299710" cy="3961765"/>
          </a:xfrm>
          <a:prstGeom prst="rect">
            <a:avLst/>
          </a:prstGeom>
        </p:spPr>
      </p:pic>
      <p:pic>
        <p:nvPicPr>
          <p:cNvPr id="5" name="图片 4" descr="QQ图片202111211134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45" y="2514600"/>
            <a:ext cx="2810510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72615" y="1259840"/>
            <a:ext cx="810768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手冢治虫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在动画方面的成就主要表现在以下几个方面。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1、题材多样性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民间传奇：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《火鸟》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36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385695"/>
            <a:ext cx="3019425" cy="4101465"/>
          </a:xfrm>
          <a:prstGeom prst="rect">
            <a:avLst/>
          </a:prstGeom>
        </p:spPr>
      </p:pic>
      <p:pic>
        <p:nvPicPr>
          <p:cNvPr id="5" name="图片 4" descr="QQ图片202111211136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940" y="2385695"/>
            <a:ext cx="2816860" cy="410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9840"/>
            <a:ext cx="989330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手冢治虫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在动画方面的成就主要表现在以下几个方面。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1、题材多样性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音乐动画：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《展览会的画》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神魔喜剧：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《孙悟空大冒险》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推理惊悚：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《怪医秦博土》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知识故事：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《阳光普照之树》</a:t>
            </a:r>
            <a:r>
              <a:rPr lang="en-US" alt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宗教故事：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《佛陀》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42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25" y="2936240"/>
            <a:ext cx="2624455" cy="3295650"/>
          </a:xfrm>
          <a:prstGeom prst="rect">
            <a:avLst/>
          </a:prstGeom>
        </p:spPr>
      </p:pic>
      <p:pic>
        <p:nvPicPr>
          <p:cNvPr id="5" name="图片 4" descr="QQ图片20211121114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05" y="2936240"/>
            <a:ext cx="4470400" cy="3295650"/>
          </a:xfrm>
          <a:prstGeom prst="rect">
            <a:avLst/>
          </a:prstGeom>
        </p:spPr>
      </p:pic>
      <p:pic>
        <p:nvPicPr>
          <p:cNvPr id="6" name="图片 5" descr="QQ图片20211121114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" y="2936240"/>
            <a:ext cx="3722370" cy="3307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9840"/>
            <a:ext cx="989330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手冢治虫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在动画方面的成就主要表现在以下几个方面。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、首创性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日本第一部电视动画片《铁臂阿童木》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日本第一部少女动画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片《蓝宝石王子》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46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2821940"/>
            <a:ext cx="4819650" cy="3248025"/>
          </a:xfrm>
          <a:prstGeom prst="rect">
            <a:avLst/>
          </a:prstGeom>
        </p:spPr>
      </p:pic>
      <p:pic>
        <p:nvPicPr>
          <p:cNvPr id="5" name="图片 4" descr="QQ图片202111211145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15" y="2821940"/>
            <a:ext cx="5149850" cy="3268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94230" y="1520190"/>
            <a:ext cx="1680845" cy="1405890"/>
            <a:chOff x="6015" y="4586"/>
            <a:chExt cx="2647" cy="2214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6342" y="4838"/>
              <a:ext cx="2040" cy="1704"/>
            </a:xfrm>
            <a:prstGeom prst="line">
              <a:avLst/>
            </a:prstGeom>
            <a:ln>
              <a:solidFill>
                <a:srgbClr val="65AA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8473" y="4586"/>
              <a:ext cx="189" cy="189"/>
            </a:xfrm>
            <a:prstGeom prst="ellipse">
              <a:avLst/>
            </a:prstGeom>
            <a:solidFill>
              <a:srgbClr val="65A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015" y="6611"/>
              <a:ext cx="189" cy="189"/>
            </a:xfrm>
            <a:prstGeom prst="ellipse">
              <a:avLst/>
            </a:prstGeom>
            <a:solidFill>
              <a:srgbClr val="65A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75205" y="2983230"/>
            <a:ext cx="551815" cy="1652270"/>
            <a:chOff x="2176" y="4698"/>
            <a:chExt cx="869" cy="2602"/>
          </a:xfrm>
        </p:grpSpPr>
        <p:sp>
          <p:nvSpPr>
            <p:cNvPr id="11" name="矩形 10"/>
            <p:cNvSpPr/>
            <p:nvPr/>
          </p:nvSpPr>
          <p:spPr>
            <a:xfrm>
              <a:off x="2366" y="4698"/>
              <a:ext cx="590" cy="2602"/>
            </a:xfrm>
            <a:prstGeom prst="rect">
              <a:avLst/>
            </a:prstGeom>
            <a:noFill/>
            <a:ln>
              <a:solidFill>
                <a:srgbClr val="65AA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176" y="4861"/>
              <a:ext cx="869" cy="22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65AA81"/>
                  </a:solidFill>
                  <a:latin typeface="华文细黑" panose="02010600040101010101" charset="-122"/>
                  <a:ea typeface="华文细黑" panose="02010600040101010101" charset="-122"/>
                </a:rPr>
                <a:t>第四</a:t>
              </a:r>
              <a:r>
                <a:rPr lang="zh-CN" altLang="en-US" sz="2400" b="1" dirty="0" smtClean="0">
                  <a:solidFill>
                    <a:srgbClr val="65AA81"/>
                  </a:solidFill>
                  <a:latin typeface="华文细黑" panose="02010600040101010101" charset="-122"/>
                  <a:ea typeface="华文细黑" panose="02010600040101010101" charset="-122"/>
                </a:rPr>
                <a:t>章</a:t>
              </a:r>
              <a:endParaRPr lang="zh-CN" altLang="en-US" sz="24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endParaRPr>
            </a:p>
          </p:txBody>
        </p:sp>
      </p:grpSp>
      <p:pic>
        <p:nvPicPr>
          <p:cNvPr id="24" name="图片 23" descr="蝴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0375" y="4531995"/>
            <a:ext cx="1156335" cy="1047750"/>
          </a:xfrm>
          <a:prstGeom prst="rect">
            <a:avLst/>
          </a:prstGeom>
        </p:spPr>
      </p:pic>
      <p:pic>
        <p:nvPicPr>
          <p:cNvPr id="15" name="图片 14" descr="西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35" y="2869500"/>
            <a:ext cx="772795" cy="3683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845190" y="2869500"/>
            <a:ext cx="36283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4.1 </a:t>
            </a:r>
            <a:r>
              <a:rPr lang="zh-CN" alt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</a:t>
            </a:r>
            <a:r>
              <a:rPr lang="zh-CN" alt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endParaRPr lang="zh-CN" altLang="en-US" sz="16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5" name="图片 24" descr="西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35" y="3471480"/>
            <a:ext cx="772795" cy="3683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845190" y="3471480"/>
            <a:ext cx="3048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4.2 </a:t>
            </a:r>
            <a:r>
              <a:rPr lang="zh-CN" alt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中国</a:t>
            </a:r>
            <a:r>
              <a:rPr lang="zh-CN" altLang="en-US" sz="1600" b="1" dirty="0" smtClean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</a:t>
            </a:r>
            <a:endParaRPr lang="zh-CN" altLang="en-US" sz="1600" b="1" dirty="0" smtClean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161665" y="3232150"/>
            <a:ext cx="613410" cy="24041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亚洲动画</a:t>
            </a:r>
            <a:endParaRPr lang="zh-CN" altLang="en-US" sz="28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9975" y="1841500"/>
            <a:ext cx="1387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动画影视</a:t>
            </a:r>
            <a:endParaRPr lang="en-US" altLang="zh-CN" sz="20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03805" y="2407285"/>
            <a:ext cx="1148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赏析</a:t>
            </a:r>
            <a:endParaRPr lang="zh-CN" altLang="en-US" sz="20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275205" y="2100580"/>
            <a:ext cx="373380" cy="384810"/>
          </a:xfrm>
          <a:prstGeom prst="ellipse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品</a:t>
            </a:r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899920" y="2205355"/>
            <a:ext cx="373380" cy="384810"/>
          </a:xfrm>
          <a:prstGeom prst="ellipse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作</a:t>
            </a:r>
            <a:endParaRPr lang="zh-CN" altLang="en-US" sz="2000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 bldLvl="0" animBg="1"/>
      <p:bldP spid="29" grpId="0"/>
      <p:bldP spid="29" grpId="1"/>
      <p:bldP spid="3" grpId="0"/>
      <p:bldP spid="10" grpId="0"/>
      <p:bldP spid="18" grpId="0" animBg="1"/>
      <p:bldP spid="18" grpId="1" bldLvl="0" animBg="1"/>
      <p:bldP spid="19" grpId="0" animBg="1"/>
      <p:bldP spid="19" grpId="1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9840"/>
            <a:ext cx="989330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手冢治虫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在动画方面的成就主要表现在以下几个方面。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哲理性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森林大帝》中对于人和动物的关系的考虑；在《铁臂阿童木》中表现人与自然以及人与机器的关系的时候，尽管将善良的好人和贪得无厌的坏人进行区分，但总是有意无意地流露出对于人的深深的失望，以及对自然和机器的由衷同情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14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60" y="2981325"/>
            <a:ext cx="4805045" cy="3458845"/>
          </a:xfrm>
          <a:prstGeom prst="rect">
            <a:avLst/>
          </a:prstGeom>
        </p:spPr>
      </p:pic>
      <p:pic>
        <p:nvPicPr>
          <p:cNvPr id="5" name="图片 4" descr="QQ图片202111211146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65" y="2981325"/>
            <a:ext cx="3678555" cy="347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9840"/>
            <a:ext cx="98933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日本动画大师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宫崎骏：日本动画界的翘楚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宫崎骏是继手冢治虫之后日本动画界声誉最高的导演。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《幽灵公主》《千与千寻》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21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2547620"/>
            <a:ext cx="4422140" cy="3251835"/>
          </a:xfrm>
          <a:prstGeom prst="rect">
            <a:avLst/>
          </a:prstGeom>
        </p:spPr>
      </p:pic>
      <p:pic>
        <p:nvPicPr>
          <p:cNvPr id="5" name="图片 4" descr="QQ图片202111211213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2547620"/>
            <a:ext cx="5191125" cy="323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9840"/>
            <a:ext cx="98933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日本动画大师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宫崎骏：日本动画界的翘楚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1、宫崎骏作品主题：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积极向上、坚韧勇敢、牺牲奉献的精神，带有理想主义的色彩，显得既浪漫柔美，又厚重而具社会哲理。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215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85" y="2348865"/>
            <a:ext cx="4546600" cy="4058920"/>
          </a:xfrm>
          <a:prstGeom prst="rect">
            <a:avLst/>
          </a:prstGeom>
        </p:spPr>
      </p:pic>
      <p:pic>
        <p:nvPicPr>
          <p:cNvPr id="5" name="图片 4" descr="QQ图片202111211215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05" y="2357755"/>
            <a:ext cx="3668395" cy="4041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59840"/>
            <a:ext cx="98933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日本动画大师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宫崎骏：日本动画界的翘楚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宫崎骏作品风格：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温馨怀旧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《龙猫》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22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25" y="4479290"/>
            <a:ext cx="3648075" cy="2030730"/>
          </a:xfrm>
          <a:prstGeom prst="rect">
            <a:avLst/>
          </a:prstGeom>
        </p:spPr>
      </p:pic>
      <p:pic>
        <p:nvPicPr>
          <p:cNvPr id="5" name="图片 4" descr="QQ图片202111211220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2379980"/>
            <a:ext cx="2597785" cy="2002790"/>
          </a:xfrm>
          <a:prstGeom prst="rect">
            <a:avLst/>
          </a:prstGeom>
        </p:spPr>
      </p:pic>
      <p:pic>
        <p:nvPicPr>
          <p:cNvPr id="6" name="图片 5" descr="QQ图片202111211219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075" y="2379980"/>
            <a:ext cx="3458845" cy="2003425"/>
          </a:xfrm>
          <a:prstGeom prst="rect">
            <a:avLst/>
          </a:prstGeom>
        </p:spPr>
      </p:pic>
      <p:pic>
        <p:nvPicPr>
          <p:cNvPr id="7" name="图片 6" descr="QQ图片202111211217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405" y="4479925"/>
            <a:ext cx="3041015" cy="2029460"/>
          </a:xfrm>
          <a:prstGeom prst="rect">
            <a:avLst/>
          </a:prstGeom>
        </p:spPr>
      </p:pic>
      <p:pic>
        <p:nvPicPr>
          <p:cNvPr id="8" name="图片 7" descr="QQ图片202111211217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890" y="2379980"/>
            <a:ext cx="3564255" cy="2002155"/>
          </a:xfrm>
          <a:prstGeom prst="rect">
            <a:avLst/>
          </a:prstGeom>
        </p:spPr>
      </p:pic>
      <p:pic>
        <p:nvPicPr>
          <p:cNvPr id="9" name="图片 8" descr="QQ图片202111211224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715" y="4478655"/>
            <a:ext cx="4002405" cy="2038985"/>
          </a:xfrm>
          <a:prstGeom prst="rect">
            <a:avLst/>
          </a:prstGeom>
        </p:spPr>
      </p:pic>
      <p:pic>
        <p:nvPicPr>
          <p:cNvPr id="10" name="图片 9" descr="QQ图片202111211228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090" y="362585"/>
            <a:ext cx="3490595" cy="1947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844415" y="1076960"/>
            <a:ext cx="2469515" cy="2324735"/>
            <a:chOff x="7949" y="1421"/>
            <a:chExt cx="3256" cy="3065"/>
          </a:xfrm>
        </p:grpSpPr>
        <p:sp>
          <p:nvSpPr>
            <p:cNvPr id="5" name="椭圆 4"/>
            <p:cNvSpPr/>
            <p:nvPr/>
          </p:nvSpPr>
          <p:spPr>
            <a:xfrm>
              <a:off x="8210" y="1421"/>
              <a:ext cx="2777" cy="2777"/>
            </a:xfrm>
            <a:prstGeom prst="ellipse">
              <a:avLst/>
            </a:prstGeom>
            <a:solidFill>
              <a:srgbClr val="65AA8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 descr="西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49" y="2934"/>
              <a:ext cx="3256" cy="1552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231130" y="1474470"/>
            <a:ext cx="1730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4.2</a:t>
            </a:r>
            <a:endParaRPr lang="en-US" altLang="zh-CN" sz="3200" dirty="0">
              <a:solidFill>
                <a:schemeClr val="bg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7935" y="4229480"/>
            <a:ext cx="5989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8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8" grpId="3"/>
      <p:bldP spid="11" grpId="0"/>
      <p:bldP spid="2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96754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万氏兄弟和早期影院动画片《铁扇公主》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中国动画片的拍摄源起于万氏兄弟(万籁鸣、万古蟾、万超尘、万涤)对于动画电影的痴迷和执著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444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085" y="2324100"/>
            <a:ext cx="3478530" cy="4002405"/>
          </a:xfrm>
          <a:prstGeom prst="rect">
            <a:avLst/>
          </a:prstGeom>
        </p:spPr>
      </p:pic>
      <p:pic>
        <p:nvPicPr>
          <p:cNvPr id="5" name="图片 4" descr="QQ图片202111211448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75" y="3044190"/>
            <a:ext cx="5438775" cy="3009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967549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万氏兄弟和早期影院动画片《铁扇公主》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《铁扇公主》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特点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1、民族化的题材：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万氏兄弟制作的我国第一部动画长片选用了中国传统的神话故事，从根本上体现了中国风格的民族化。这也是中国动画片日后发展中选取题材的最重要的一个方向。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《小鲤鱼跳龙门》《布谷鸟叫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迟了》《渔童》《谁唱得最好》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457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10" y="3545205"/>
            <a:ext cx="2552700" cy="2068195"/>
          </a:xfrm>
          <a:prstGeom prst="rect">
            <a:avLst/>
          </a:prstGeom>
        </p:spPr>
      </p:pic>
      <p:pic>
        <p:nvPicPr>
          <p:cNvPr id="5" name="图片 4" descr="QQ图片202111211456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05" y="3545205"/>
            <a:ext cx="2537460" cy="2068195"/>
          </a:xfrm>
          <a:prstGeom prst="rect">
            <a:avLst/>
          </a:prstGeom>
        </p:spPr>
      </p:pic>
      <p:pic>
        <p:nvPicPr>
          <p:cNvPr id="6" name="图片 5" descr="QQ图片202111211456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485" y="3529330"/>
            <a:ext cx="2046605" cy="2068195"/>
          </a:xfrm>
          <a:prstGeom prst="rect">
            <a:avLst/>
          </a:prstGeom>
        </p:spPr>
      </p:pic>
      <p:pic>
        <p:nvPicPr>
          <p:cNvPr id="7" name="图片 6" descr="QQ图片202111211455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3529330"/>
            <a:ext cx="1522730" cy="2084070"/>
          </a:xfrm>
          <a:prstGeom prst="rect">
            <a:avLst/>
          </a:prstGeom>
        </p:spPr>
      </p:pic>
      <p:pic>
        <p:nvPicPr>
          <p:cNvPr id="8" name="图片 7" descr="QQ图片202111211459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970" y="3545205"/>
            <a:ext cx="2480310" cy="2068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062990"/>
            <a:ext cx="967549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万氏兄弟和早期影院动画片《铁扇公主》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《铁扇公主》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特点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、民族化的形式：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人物以及背景都是中国所特有的，都是按照中国人的欣赏习惯来塑造的，接近中国古代雕版印刷中的绣像插图。在人物的表演上将戏曲的因素导人了动画片，特别是一些开打和歌舞的场面，表现得十分舞台化。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《骄傲的将军》《大闹天宫》《张飞审瓜》《真假李逵》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444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05" y="3053080"/>
            <a:ext cx="1520825" cy="1750695"/>
          </a:xfrm>
          <a:prstGeom prst="rect">
            <a:avLst/>
          </a:prstGeom>
        </p:spPr>
      </p:pic>
      <p:pic>
        <p:nvPicPr>
          <p:cNvPr id="5" name="图片 4" descr="QQ图片20211121150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45" y="4871085"/>
            <a:ext cx="1925320" cy="1628140"/>
          </a:xfrm>
          <a:prstGeom prst="rect">
            <a:avLst/>
          </a:prstGeom>
        </p:spPr>
      </p:pic>
      <p:pic>
        <p:nvPicPr>
          <p:cNvPr id="6" name="图片 5" descr="QQ图片202111211503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930" y="4871085"/>
            <a:ext cx="2616200" cy="1627505"/>
          </a:xfrm>
          <a:prstGeom prst="rect">
            <a:avLst/>
          </a:prstGeom>
        </p:spPr>
      </p:pic>
      <p:pic>
        <p:nvPicPr>
          <p:cNvPr id="7" name="图片 6" descr="QQ图片202111211502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610" y="3053080"/>
            <a:ext cx="2704465" cy="1750695"/>
          </a:xfrm>
          <a:prstGeom prst="rect">
            <a:avLst/>
          </a:prstGeom>
        </p:spPr>
      </p:pic>
      <p:pic>
        <p:nvPicPr>
          <p:cNvPr id="8" name="图片 7" descr="QQ图片20211121150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815" y="3053080"/>
            <a:ext cx="2759075" cy="175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967549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万氏兄弟和早期影院动画片《铁扇公主》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《铁扇公主》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特点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、西方文化的影响：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孙悟空的造型有类似迪斯尼米老鼠的地方；铁扇公主和牛魔王的小妾，她们面部的造型也有西洋化的痕迹，如人物的眼特别大，在特写镜头中还能看到长长的眼睫毛等。在人物动作的表现上也有杂要的成分。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07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30" y="3461385"/>
            <a:ext cx="3488055" cy="1978660"/>
          </a:xfrm>
          <a:prstGeom prst="rect">
            <a:avLst/>
          </a:prstGeom>
        </p:spPr>
      </p:pic>
      <p:pic>
        <p:nvPicPr>
          <p:cNvPr id="5" name="图片 4" descr="QQ图片202111211507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" y="3162300"/>
            <a:ext cx="4248785" cy="3034030"/>
          </a:xfrm>
          <a:prstGeom prst="rect">
            <a:avLst/>
          </a:prstGeom>
        </p:spPr>
      </p:pic>
      <p:pic>
        <p:nvPicPr>
          <p:cNvPr id="6" name="图片 5" descr="QQ图片202111211506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20" y="3461385"/>
            <a:ext cx="3556635" cy="197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5310" y="1281430"/>
            <a:ext cx="967549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1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710" y="1845945"/>
            <a:ext cx="6093460" cy="4347210"/>
          </a:xfrm>
          <a:prstGeom prst="rect">
            <a:avLst/>
          </a:prstGeom>
        </p:spPr>
      </p:pic>
      <p:pic>
        <p:nvPicPr>
          <p:cNvPr id="5" name="图片 4" descr="QQ图片202111211509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15" y="2641600"/>
            <a:ext cx="3564890" cy="3551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844415" y="1076960"/>
            <a:ext cx="2469515" cy="2324735"/>
            <a:chOff x="7949" y="1421"/>
            <a:chExt cx="3256" cy="3065"/>
          </a:xfrm>
        </p:grpSpPr>
        <p:sp>
          <p:nvSpPr>
            <p:cNvPr id="5" name="椭圆 4"/>
            <p:cNvSpPr/>
            <p:nvPr/>
          </p:nvSpPr>
          <p:spPr>
            <a:xfrm>
              <a:off x="8210" y="1421"/>
              <a:ext cx="2777" cy="2777"/>
            </a:xfrm>
            <a:prstGeom prst="ellipse">
              <a:avLst/>
            </a:prstGeom>
            <a:solidFill>
              <a:srgbClr val="65AA8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 descr="西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49" y="2934"/>
              <a:ext cx="3256" cy="1552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231130" y="1474470"/>
            <a:ext cx="1730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4.1</a:t>
            </a:r>
            <a:endParaRPr lang="en-US" altLang="zh-CN" sz="3200" dirty="0">
              <a:solidFill>
                <a:schemeClr val="bg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7935" y="4229480"/>
            <a:ext cx="5989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800" b="1" dirty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800" b="1" dirty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8" grpId="3"/>
      <p:bldP spid="11" grpId="0"/>
      <p:bldP spid="2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967549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  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1、民族化的探索：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《骄傲的将军》(1956年)被认为是动画片中全面进行民族化探索的一部影片。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1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" y="3034665"/>
            <a:ext cx="3518535" cy="2511425"/>
          </a:xfrm>
          <a:prstGeom prst="rect">
            <a:avLst/>
          </a:prstGeom>
        </p:spPr>
      </p:pic>
      <p:pic>
        <p:nvPicPr>
          <p:cNvPr id="5" name="图片 4" descr="src=http___c-ssl.duitang.com_uploads_item_201906_09_20190609134346_dxsmc.thumb.1000_0.gif&amp;refer=http___c-ssl.duita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60" y="3034665"/>
            <a:ext cx="3348355" cy="2511425"/>
          </a:xfrm>
          <a:prstGeom prst="rect">
            <a:avLst/>
          </a:prstGeom>
        </p:spPr>
      </p:pic>
      <p:pic>
        <p:nvPicPr>
          <p:cNvPr id="6" name="图片 5" descr="QQ图片202111211511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715" y="3034665"/>
            <a:ext cx="3649345" cy="2511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967549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  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2、新童话：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《小鲤鱼跳龙门》(1958年)。传说中“鲤鱼跳龙门”的故事说的是一个人通过艰苦的努力可以改变自身的状况，从鱼”变成“龙”。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15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2792730"/>
            <a:ext cx="3478530" cy="3478530"/>
          </a:xfrm>
          <a:prstGeom prst="rect">
            <a:avLst/>
          </a:prstGeom>
        </p:spPr>
      </p:pic>
      <p:pic>
        <p:nvPicPr>
          <p:cNvPr id="5" name="图片 4" descr="QQ图片202111211514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2792730"/>
            <a:ext cx="4658995" cy="3478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472565"/>
            <a:ext cx="967549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  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2、新童话：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《老婆婆的枣树》《布谷鸟叫迟了》《小溪流》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苏联制作的动画片：《七色花》、《贝佳和小红帽》《春天的故事》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20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65" y="3388995"/>
            <a:ext cx="2560955" cy="2131695"/>
          </a:xfrm>
          <a:prstGeom prst="rect">
            <a:avLst/>
          </a:prstGeom>
        </p:spPr>
      </p:pic>
      <p:pic>
        <p:nvPicPr>
          <p:cNvPr id="5" name="图片 4" descr="QQ图片202111211519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" y="3388995"/>
            <a:ext cx="1767205" cy="2132330"/>
          </a:xfrm>
          <a:prstGeom prst="rect">
            <a:avLst/>
          </a:prstGeom>
        </p:spPr>
      </p:pic>
      <p:pic>
        <p:nvPicPr>
          <p:cNvPr id="6" name="图片 5" descr="QQ图片202111211518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050" y="3388995"/>
            <a:ext cx="1522730" cy="2140585"/>
          </a:xfrm>
          <a:prstGeom prst="rect">
            <a:avLst/>
          </a:prstGeom>
        </p:spPr>
      </p:pic>
      <p:pic>
        <p:nvPicPr>
          <p:cNvPr id="7" name="图片 6" descr="QQ图片202111211518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10" y="3388995"/>
            <a:ext cx="2866390" cy="2141220"/>
          </a:xfrm>
          <a:prstGeom prst="rect">
            <a:avLst/>
          </a:prstGeom>
        </p:spPr>
      </p:pic>
      <p:pic>
        <p:nvPicPr>
          <p:cNvPr id="8" name="图片 7" descr="QQ图片202111211517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770" y="3388995"/>
            <a:ext cx="2129790" cy="214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7440" y="1454785"/>
            <a:ext cx="1016952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  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3、民间故事：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《一幅僮锦》(1959年)在20世纪60年代是不多见的较纯粹的民间故事动画片，在那个革命精神热火朝天的年代，不在一个故事中加入一些革命精神乃是罕见的。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2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415" y="3219450"/>
            <a:ext cx="3937635" cy="2609215"/>
          </a:xfrm>
          <a:prstGeom prst="rect">
            <a:avLst/>
          </a:prstGeom>
        </p:spPr>
      </p:pic>
      <p:pic>
        <p:nvPicPr>
          <p:cNvPr id="5" name="图片 4" descr="QQ图片202111211524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185" y="3219450"/>
            <a:ext cx="3896360" cy="2609850"/>
          </a:xfrm>
          <a:prstGeom prst="rect">
            <a:avLst/>
          </a:prstGeom>
        </p:spPr>
      </p:pic>
      <p:pic>
        <p:nvPicPr>
          <p:cNvPr id="6" name="图片 5" descr="QQ图片202111211524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3225800"/>
            <a:ext cx="3428365" cy="260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1016952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  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4、民族化的里程碑：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《大闹天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宫》(1961、1964年)是一部在中国动画电影史上极为著名的影片，因为这部影片显示出了中国动画片制作的一个高峰，同时也是中国动画片民族化成熟的标志。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 descr="QQ图片202111211526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75" y="3119120"/>
            <a:ext cx="5283835" cy="2954655"/>
          </a:xfrm>
          <a:prstGeom prst="rect">
            <a:avLst/>
          </a:prstGeom>
        </p:spPr>
      </p:pic>
      <p:pic>
        <p:nvPicPr>
          <p:cNvPr id="8" name="图片 7" descr="QQ图片202111211530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90" y="3119120"/>
            <a:ext cx="4062730" cy="295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1016952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  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4、民族化的里程碑：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《大闹天官》在造型形式上有着鲜明的民族特色。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2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85" y="3145790"/>
            <a:ext cx="3275330" cy="2447925"/>
          </a:xfrm>
          <a:prstGeom prst="rect">
            <a:avLst/>
          </a:prstGeom>
        </p:spPr>
      </p:pic>
      <p:pic>
        <p:nvPicPr>
          <p:cNvPr id="5" name="图片 4" descr="QQ图片202111211527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3147060"/>
            <a:ext cx="4704715" cy="2437765"/>
          </a:xfrm>
          <a:prstGeom prst="rect">
            <a:avLst/>
          </a:prstGeom>
        </p:spPr>
      </p:pic>
      <p:pic>
        <p:nvPicPr>
          <p:cNvPr id="7" name="图片 6" descr="QQ图片202111211530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" y="3145790"/>
            <a:ext cx="3350895" cy="243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09675"/>
            <a:ext cx="1016952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  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、可爱漫画：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《没头脑和不高兴》(1962年)令人耳目一新的是它的美术形式。影片以极其简练的线条塑造了带有装饰性的“外圆内方”的漫画式人物造型，给人一种“可爱”漫画的印象。《赶英国》《黄金梦》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3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40" y="2982595"/>
            <a:ext cx="2275840" cy="3193415"/>
          </a:xfrm>
          <a:prstGeom prst="rect">
            <a:avLst/>
          </a:prstGeom>
        </p:spPr>
      </p:pic>
      <p:pic>
        <p:nvPicPr>
          <p:cNvPr id="5" name="图片 4" descr="QQ图片202111211535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95" y="2983230"/>
            <a:ext cx="2336800" cy="3192780"/>
          </a:xfrm>
          <a:prstGeom prst="rect">
            <a:avLst/>
          </a:prstGeom>
        </p:spPr>
      </p:pic>
      <p:pic>
        <p:nvPicPr>
          <p:cNvPr id="6" name="图片 5" descr="QQ图片20211121153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2983230"/>
            <a:ext cx="3359150" cy="3192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1016952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  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、水墨动画：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《牧笛》(1963年)是用水墨画的技法制作而成的。中国的水墨画不仅仅是一种技法，更是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一种对自然的观照和审美。“形”与“意”在绘画中的关系成了中国历代绘画中讨论得最多的问题。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38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2959100"/>
            <a:ext cx="7941945" cy="3578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1016952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上海美术电影制片厂  </a:t>
            </a:r>
            <a:endParaRPr lang="zh-CN"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、仿真动画: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《草原英雄小姐妹》(1965年)是我国第一部严格意义上的仿真动画片，从内容到形式都是仿真的。</a:t>
            </a:r>
            <a:endParaRPr lang="en-US" alt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3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3122930"/>
            <a:ext cx="3361690" cy="2527935"/>
          </a:xfrm>
          <a:prstGeom prst="rect">
            <a:avLst/>
          </a:prstGeom>
        </p:spPr>
      </p:pic>
      <p:pic>
        <p:nvPicPr>
          <p:cNvPr id="5" name="图片 4" descr="QQ图片202111211539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530" y="3122930"/>
            <a:ext cx="3757930" cy="2528570"/>
          </a:xfrm>
          <a:prstGeom prst="rect">
            <a:avLst/>
          </a:prstGeom>
        </p:spPr>
      </p:pic>
      <p:pic>
        <p:nvPicPr>
          <p:cNvPr id="6" name="图片 5" descr="QQ图片202111211539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" y="3122930"/>
            <a:ext cx="3823970" cy="25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381760"/>
            <a:ext cx="1016952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20世纪80年代之后的中国动画片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1、重新恢复过去的风格和传统：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民族题材影院片：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《哪吒闹海》《金猴降妖》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水墨动画片：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《鹿铃》《山水情》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4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535" y="3133725"/>
            <a:ext cx="3141980" cy="2359025"/>
          </a:xfrm>
          <a:prstGeom prst="rect">
            <a:avLst/>
          </a:prstGeom>
        </p:spPr>
      </p:pic>
      <p:pic>
        <p:nvPicPr>
          <p:cNvPr id="5" name="图片 4" descr="QQ图片202111211542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70" y="3133725"/>
            <a:ext cx="3169285" cy="2362200"/>
          </a:xfrm>
          <a:prstGeom prst="rect">
            <a:avLst/>
          </a:prstGeom>
        </p:spPr>
      </p:pic>
      <p:pic>
        <p:nvPicPr>
          <p:cNvPr id="6" name="图片 5" descr="QQ图片202111211542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25" y="3133725"/>
            <a:ext cx="1642110" cy="2353310"/>
          </a:xfrm>
          <a:prstGeom prst="rect">
            <a:avLst/>
          </a:prstGeom>
        </p:spPr>
      </p:pic>
      <p:pic>
        <p:nvPicPr>
          <p:cNvPr id="7" name="图片 6" descr="QQ图片20211121154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" y="3133725"/>
            <a:ext cx="3213735" cy="236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39875" y="1132205"/>
            <a:ext cx="923988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分众化：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日本的动画片所涉及的观众面就要比西方宽广得多。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&lt;1&gt;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低龄动画：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这类动画的主要表现对象为学龄前儿童或小学低年级的学生。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《聪明的一休》《阿童木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《樱桃小丸子》《蜡笔小新》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00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" y="2863215"/>
            <a:ext cx="3787775" cy="2776855"/>
          </a:xfrm>
          <a:prstGeom prst="rect">
            <a:avLst/>
          </a:prstGeom>
        </p:spPr>
      </p:pic>
      <p:pic>
        <p:nvPicPr>
          <p:cNvPr id="5" name="图片 4" descr="QQ图片20211121100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05" y="2863215"/>
            <a:ext cx="2781300" cy="2776855"/>
          </a:xfrm>
          <a:prstGeom prst="rect">
            <a:avLst/>
          </a:prstGeom>
        </p:spPr>
      </p:pic>
      <p:pic>
        <p:nvPicPr>
          <p:cNvPr id="6" name="图片 5" descr="QQ图片202111211002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620" y="2516505"/>
            <a:ext cx="3417570" cy="1918335"/>
          </a:xfrm>
          <a:prstGeom prst="rect">
            <a:avLst/>
          </a:prstGeom>
        </p:spPr>
      </p:pic>
      <p:pic>
        <p:nvPicPr>
          <p:cNvPr id="7" name="图片 6" descr="QQ图片202111211003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160" y="4499610"/>
            <a:ext cx="3415030" cy="1904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1016952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20世纪80年代之后的中国动画片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1、重新恢复过去的风格和传统：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漫画风格动画片：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《三个和尚》《新装的门铃》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新童话：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《土地公传奇》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民间故事和传奇：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《蝴蝶泉》《九色鹿》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47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3769995"/>
            <a:ext cx="4291965" cy="2486660"/>
          </a:xfrm>
          <a:prstGeom prst="rect">
            <a:avLst/>
          </a:prstGeom>
        </p:spPr>
      </p:pic>
      <p:pic>
        <p:nvPicPr>
          <p:cNvPr id="5" name="图片 4" descr="QQ图片202111211547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15" y="1035685"/>
            <a:ext cx="4292600" cy="2540635"/>
          </a:xfrm>
          <a:prstGeom prst="rect">
            <a:avLst/>
          </a:prstGeom>
        </p:spPr>
      </p:pic>
      <p:pic>
        <p:nvPicPr>
          <p:cNvPr id="6" name="图片 5" descr="QQ图片202111211545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835" y="3502660"/>
            <a:ext cx="3107055" cy="2285365"/>
          </a:xfrm>
          <a:prstGeom prst="rect">
            <a:avLst/>
          </a:prstGeom>
        </p:spPr>
      </p:pic>
      <p:pic>
        <p:nvPicPr>
          <p:cNvPr id="7" name="图片 6" descr="QQ图片202111211544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" y="3502660"/>
            <a:ext cx="3136900" cy="2284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1016952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20世纪80年代之后的中国动画片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2、大量艺术短片涌现：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举世瞩目的佳作《三个和尚》(1980年)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这部电影最为与众不同之处便在于其音乐和人物表演(动作设计)有机的结合，开创了一种舞蹈化的漫画人物动作新风格。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49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575" y="2984500"/>
            <a:ext cx="3264535" cy="3382010"/>
          </a:xfrm>
          <a:prstGeom prst="rect">
            <a:avLst/>
          </a:prstGeom>
        </p:spPr>
      </p:pic>
      <p:pic>
        <p:nvPicPr>
          <p:cNvPr id="5" name="图片 4" descr="QQ图片202111211549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30" y="2984500"/>
            <a:ext cx="5936615" cy="3375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1016952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20世纪80年代之后的中国动画片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2、大量艺术短片涌现：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举世瞩目的佳作《三个和尚》(1980年)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这部电影最为与众不同之处便在于其音乐和人物表演(动作设计)有机的结合，开创了一种舞蹈化的漫画人物动作新风格。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首先在于重复。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5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0" y="3249930"/>
            <a:ext cx="3989070" cy="3017520"/>
          </a:xfrm>
          <a:prstGeom prst="rect">
            <a:avLst/>
          </a:prstGeom>
        </p:spPr>
      </p:pic>
      <p:pic>
        <p:nvPicPr>
          <p:cNvPr id="5" name="图片 4" descr="QQ图片20211121155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75" y="3249930"/>
            <a:ext cx="3637280" cy="3013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1016952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20世纪80年代之后的中国动画片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2、大量艺术短片涌现：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举世瞩目的佳作《三个和尚》(1980年)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这部电影最为与众不同之处便在于其音乐和人物表演(动作设计)有机的结合，开创了一种舞蹈化的漫画人物动作新风格。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其次在于人物表演中的“造型”，在影片中看到了大量这样的类似于舞台造型的表现。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55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15" y="3246120"/>
            <a:ext cx="3662680" cy="3041650"/>
          </a:xfrm>
          <a:prstGeom prst="rect">
            <a:avLst/>
          </a:prstGeom>
        </p:spPr>
      </p:pic>
      <p:pic>
        <p:nvPicPr>
          <p:cNvPr id="5" name="图片 4" descr="QQ图片202111211554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465" y="3246120"/>
            <a:ext cx="3549650" cy="304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4.2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中国动画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245235"/>
            <a:ext cx="1016952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20世纪80年代之后的中国动画片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2、大量艺术短片涌现：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举世瞩目的佳作《三个和尚》(1980年)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这部电影最为与众不同之处便在于其音乐和人物表演(动作设计)有机的结合，开创了一种舞蹈化的漫画人物动作新风格。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第三在于对假定空间的利用。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55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445" y="3274060"/>
            <a:ext cx="3756025" cy="3152775"/>
          </a:xfrm>
          <a:prstGeom prst="rect">
            <a:avLst/>
          </a:prstGeom>
        </p:spPr>
      </p:pic>
      <p:pic>
        <p:nvPicPr>
          <p:cNvPr id="5" name="图片 4" descr="QQ图片202111211557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10" y="3274060"/>
            <a:ext cx="3736975" cy="313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花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60000">
            <a:off x="9475470" y="4395470"/>
            <a:ext cx="3404235" cy="3443605"/>
          </a:xfrm>
          <a:prstGeom prst="rect">
            <a:avLst/>
          </a:prstGeom>
        </p:spPr>
      </p:pic>
      <p:pic>
        <p:nvPicPr>
          <p:cNvPr id="6" name="图片 5" descr="花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60000" flipH="1" flipV="1">
            <a:off x="-682625" y="-995045"/>
            <a:ext cx="3404235" cy="3443605"/>
          </a:xfrm>
          <a:prstGeom prst="rect">
            <a:avLst/>
          </a:prstGeom>
        </p:spPr>
      </p:pic>
      <p:pic>
        <p:nvPicPr>
          <p:cNvPr id="24" name="图片 23" descr="蝴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40" y="3977640"/>
            <a:ext cx="1156335" cy="1047750"/>
          </a:xfrm>
          <a:prstGeom prst="rect">
            <a:avLst/>
          </a:prstGeom>
        </p:spPr>
      </p:pic>
      <p:pic>
        <p:nvPicPr>
          <p:cNvPr id="25" name="图片 24" descr="小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03845" y="1485900"/>
            <a:ext cx="823595" cy="99250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571240" y="2230120"/>
            <a:ext cx="504952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</a:rPr>
              <a:t>谢谢您的观看</a:t>
            </a:r>
            <a:endParaRPr lang="zh-CN" altLang="en-US" sz="600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06825" y="3577590"/>
            <a:ext cx="4578350" cy="534670"/>
          </a:xfrm>
          <a:prstGeom prst="rect">
            <a:avLst/>
          </a:prstGeom>
          <a:noFill/>
          <a:ln>
            <a:solidFill>
              <a:srgbClr val="65A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rgbClr val="65AA81"/>
                </a:solidFill>
              </a:rPr>
              <a:t>Thank you for watching</a:t>
            </a:r>
            <a:endParaRPr lang="en-US" altLang="zh-CN" sz="3600">
              <a:solidFill>
                <a:srgbClr val="65AA8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2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/>
      <p:bldP spid="2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6375" y="1126490"/>
            <a:ext cx="982154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分众化：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日本的动画片所涉及的观众面就要比西方宽广得多。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&lt;2&gt;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少年动画：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这类动画的主要表现对象为校园男生题材，涉及体育、探险、魔幻、校园故事等主题，往往突出励志、友情、追求真善美等。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《灌篮高手》《柯南》《新世纪福音战士》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全职猎人》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007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165" y="4498340"/>
            <a:ext cx="3100070" cy="2020570"/>
          </a:xfrm>
          <a:prstGeom prst="rect">
            <a:avLst/>
          </a:prstGeom>
        </p:spPr>
      </p:pic>
      <p:pic>
        <p:nvPicPr>
          <p:cNvPr id="5" name="图片 4" descr="QQ图片202111211007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65" y="2458085"/>
            <a:ext cx="3091815" cy="1927225"/>
          </a:xfrm>
          <a:prstGeom prst="rect">
            <a:avLst/>
          </a:prstGeom>
        </p:spPr>
      </p:pic>
      <p:pic>
        <p:nvPicPr>
          <p:cNvPr id="6" name="图片 5" descr="QQ图片202111211006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0" y="3354705"/>
            <a:ext cx="3027680" cy="2284095"/>
          </a:xfrm>
          <a:prstGeom prst="rect">
            <a:avLst/>
          </a:prstGeom>
        </p:spPr>
      </p:pic>
      <p:pic>
        <p:nvPicPr>
          <p:cNvPr id="7" name="图片 6" descr="QQ图片202111211006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" y="3354705"/>
            <a:ext cx="3388360" cy="2282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6375" y="1206500"/>
            <a:ext cx="98215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分众化：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日本的动画片所涉及的观众面就要比西方宽广得多。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&lt;3&gt;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少女动画：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这类动画的主要表现对象为校园女生。题材往往以那些温柔浪漫的少女爱情为主。《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花样男子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》《他和她的故事》《美少女战士》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水果篮子》</a:t>
            </a:r>
            <a:endParaRPr lang="zh-CN"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014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30" y="2654300"/>
            <a:ext cx="2764790" cy="3716020"/>
          </a:xfrm>
          <a:prstGeom prst="rect">
            <a:avLst/>
          </a:prstGeom>
        </p:spPr>
      </p:pic>
      <p:pic>
        <p:nvPicPr>
          <p:cNvPr id="5" name="图片 4" descr="QQ图片202111211014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2654300"/>
            <a:ext cx="2975610" cy="3716020"/>
          </a:xfrm>
          <a:prstGeom prst="rect">
            <a:avLst/>
          </a:prstGeom>
        </p:spPr>
      </p:pic>
      <p:pic>
        <p:nvPicPr>
          <p:cNvPr id="6" name="图片 5" descr="QQ图片202111211013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720" y="2640330"/>
            <a:ext cx="2631440" cy="3729355"/>
          </a:xfrm>
          <a:prstGeom prst="rect">
            <a:avLst/>
          </a:prstGeom>
        </p:spPr>
      </p:pic>
      <p:pic>
        <p:nvPicPr>
          <p:cNvPr id="7" name="图片 6" descr="QQ图片202111211012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5" y="2640330"/>
            <a:ext cx="2313305" cy="3729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50670" y="1129030"/>
            <a:ext cx="982154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分众化：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日本的动画片所涉及的观众面就要比西方宽广得多。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&lt;4&gt;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青年动画：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这类动画的主要表现对象为大学生和踏上社会的成人。与少年动画相比较，这类动画表现的题材更为广，并且有着更多的暴力和色情。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《妖兽都市》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《天国之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门》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《攻壳机动队》《保卫者》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025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805" y="2931795"/>
            <a:ext cx="2396490" cy="3267075"/>
          </a:xfrm>
          <a:prstGeom prst="rect">
            <a:avLst/>
          </a:prstGeom>
        </p:spPr>
      </p:pic>
      <p:pic>
        <p:nvPicPr>
          <p:cNvPr id="5" name="图片 4" descr="QQ图片20211121102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20" y="2931795"/>
            <a:ext cx="5877560" cy="3267075"/>
          </a:xfrm>
          <a:prstGeom prst="rect">
            <a:avLst/>
          </a:prstGeom>
        </p:spPr>
      </p:pic>
      <p:pic>
        <p:nvPicPr>
          <p:cNvPr id="6" name="图片 5" descr="QQ图片202111211020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4716780"/>
            <a:ext cx="2788285" cy="1481455"/>
          </a:xfrm>
          <a:prstGeom prst="rect">
            <a:avLst/>
          </a:prstGeom>
        </p:spPr>
      </p:pic>
      <p:pic>
        <p:nvPicPr>
          <p:cNvPr id="7" name="图片 6" descr="QQ图片202111211020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2931795"/>
            <a:ext cx="2773045" cy="165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6375" y="1624330"/>
            <a:ext cx="9821545" cy="3169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分众化：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日本的动画片所涉及的观众面就要比西方宽广得多。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&lt;5&gt;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女性动画：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这类动画的表现对象往往是家庭主妇或公司小姐。题材经常出现冗长的爱情故事。这类动画较少介绍到我国。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&lt;6&gt;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成人动画：成人动画也是色情动画的别名。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240" y="239395"/>
            <a:ext cx="11652885" cy="63792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644525"/>
            <a:ext cx="718820" cy="342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15415" y="621030"/>
            <a:ext cx="7285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4.1 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日本</a:t>
            </a:r>
            <a:r>
              <a:rPr lang="zh-CN" altLang="en-US" sz="2000" b="1" dirty="0" smtClean="0">
                <a:solidFill>
                  <a:srgbClr val="65AA81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动画</a:t>
            </a:r>
            <a:endParaRPr lang="zh-CN" altLang="en-US" sz="2000" b="1" dirty="0" smtClean="0">
              <a:solidFill>
                <a:srgbClr val="65AA81"/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6990" y="1060450"/>
            <a:ext cx="98494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日本动画之特点</a:t>
            </a:r>
            <a:endParaRPr sz="2000" b="1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类型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化：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日本动画片的表现题材几乎是没有忌讳的，凡是一般电影所能表现的几乎在动画片中都有所表现。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&lt;1&gt;</a:t>
            </a:r>
            <a:r>
              <a:rPr sz="2000" b="1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仿真剧情片：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仿真动画影片人物的造型少有夸张，接近仿真，影片中的场景几乎完全模仿真实，人物的动作也完全是写实的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《红发安妮》《</a:t>
            </a:r>
            <a:r>
              <a:rPr lang="zh-CN"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萤火虫之墓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》《记忆的点点滴滴》《人狼》《千年女优》《相聚一刻》</a:t>
            </a:r>
            <a:r>
              <a:rPr sz="2000" dirty="0">
                <a:solidFill>
                  <a:srgbClr val="65AA8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《我的邻居山田君》</a:t>
            </a:r>
            <a:endParaRPr sz="2000" dirty="0">
              <a:solidFill>
                <a:srgbClr val="65AA8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QQ图片202111211037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385" y="4841240"/>
            <a:ext cx="1842770" cy="1641475"/>
          </a:xfrm>
          <a:prstGeom prst="rect">
            <a:avLst/>
          </a:prstGeom>
        </p:spPr>
      </p:pic>
      <p:pic>
        <p:nvPicPr>
          <p:cNvPr id="5" name="图片 4" descr="QQ图片202111211037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405" y="3042920"/>
            <a:ext cx="2500630" cy="3439160"/>
          </a:xfrm>
          <a:prstGeom prst="rect">
            <a:avLst/>
          </a:prstGeom>
        </p:spPr>
      </p:pic>
      <p:pic>
        <p:nvPicPr>
          <p:cNvPr id="6" name="图片 5" descr="QQ图片202111211036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705" y="4841240"/>
            <a:ext cx="2546985" cy="1636395"/>
          </a:xfrm>
          <a:prstGeom prst="rect">
            <a:avLst/>
          </a:prstGeom>
        </p:spPr>
      </p:pic>
      <p:pic>
        <p:nvPicPr>
          <p:cNvPr id="7" name="图片 6" descr="QQ图片202111211036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" y="4841240"/>
            <a:ext cx="3019425" cy="1641475"/>
          </a:xfrm>
          <a:prstGeom prst="rect">
            <a:avLst/>
          </a:prstGeom>
        </p:spPr>
      </p:pic>
      <p:pic>
        <p:nvPicPr>
          <p:cNvPr id="8" name="图片 7" descr="QQ图片202111211035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995" y="3042920"/>
            <a:ext cx="2555875" cy="1714500"/>
          </a:xfrm>
          <a:prstGeom prst="rect">
            <a:avLst/>
          </a:prstGeom>
        </p:spPr>
      </p:pic>
      <p:pic>
        <p:nvPicPr>
          <p:cNvPr id="9" name="图片 8" descr="QQ图片202111211033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380" y="3042920"/>
            <a:ext cx="1923415" cy="1714500"/>
          </a:xfrm>
          <a:prstGeom prst="rect">
            <a:avLst/>
          </a:prstGeom>
        </p:spPr>
      </p:pic>
      <p:pic>
        <p:nvPicPr>
          <p:cNvPr id="10" name="图片 9" descr="QQ图片202111211032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340" y="3042920"/>
            <a:ext cx="2275840" cy="1713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14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4232</Words>
  <Application>WPS 演示</Application>
  <PresentationFormat>宽屏</PresentationFormat>
  <Paragraphs>306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Arial</vt:lpstr>
      <vt:lpstr>宋体</vt:lpstr>
      <vt:lpstr>Wingdings</vt:lpstr>
      <vt:lpstr>华文细黑</vt:lpstr>
      <vt:lpstr>微软雅黑</vt:lpstr>
      <vt:lpstr>Calibri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周璇</cp:lastModifiedBy>
  <cp:revision>1238</cp:revision>
  <dcterms:created xsi:type="dcterms:W3CDTF">2020-08-28T02:21:00Z</dcterms:created>
  <dcterms:modified xsi:type="dcterms:W3CDTF">2022-04-06T03:25:02Z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50966C6F25A94E5B822CAF54844CAC37</vt:lpwstr>
  </property>
</Properties>
</file>